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3" r:id="rId6"/>
    <p:sldId id="261" r:id="rId7"/>
    <p:sldId id="265" r:id="rId8"/>
    <p:sldId id="262" r:id="rId9"/>
    <p:sldId id="266" r:id="rId10"/>
    <p:sldId id="268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7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6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9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2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EA72-6667-44BC-8553-D6E86D8F1887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DD22-974B-4D5C-99B5-B17231D8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leadernu.com/ryla/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cc.com/youth-service/ryla/eryla-forms-librar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Wisian@gmail.co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myrotaryclub.org/Ryla/?ID=3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in a park&#10;&#10;Description automatically generated">
            <a:extLst>
              <a:ext uri="{FF2B5EF4-FFF2-40B4-BE49-F238E27FC236}">
                <a16:creationId xmlns:a16="http://schemas.microsoft.com/office/drawing/2014/main" id="{3F5130D6-3EA1-424D-AB31-8FE02A20B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1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picture containing grass, outdoor, person, game&#10;&#10;Description automatically generated">
            <a:extLst>
              <a:ext uri="{FF2B5EF4-FFF2-40B4-BE49-F238E27FC236}">
                <a16:creationId xmlns:a16="http://schemas.microsoft.com/office/drawing/2014/main" id="{490D5A11-1079-4953-ACB9-016037A56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5181" b="-3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8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55C7AE5-50A3-45AA-9416-4716CF0AF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1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1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b="1" dirty="0" err="1"/>
              <a:t>eRYLA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District 5930</a:t>
            </a:r>
          </a:p>
          <a:p>
            <a:pPr algn="l"/>
            <a:r>
              <a:rPr lang="en-US" sz="2800" dirty="0"/>
              <a:t>March 10-14, 2021</a:t>
            </a: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4A706D8-A1E8-4A66-AFD3-B478E1B0B9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r="6857" b="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35" name="Rectangle 2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9C3C0A2-80CA-4591-BE30-65DE0CC46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" y="1984430"/>
            <a:ext cx="3999345" cy="12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34A55-20BE-4888-8A13-3852DD83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75014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 err="1"/>
              <a:t>eRYLA</a:t>
            </a:r>
            <a:r>
              <a:rPr lang="en-US" sz="5200" dirty="0"/>
              <a:t> Proven Success</a:t>
            </a:r>
          </a:p>
        </p:txBody>
      </p:sp>
      <p:pic>
        <p:nvPicPr>
          <p:cNvPr id="5" name="Content Placeholder 4" descr="A young child in a blue shirt&#10;&#10;Description automatically generated">
            <a:extLst>
              <a:ext uri="{FF2B5EF4-FFF2-40B4-BE49-F238E27FC236}">
                <a16:creationId xmlns:a16="http://schemas.microsoft.com/office/drawing/2014/main" id="{C7C1B357-3810-419B-8A0C-840D26F4D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27362" b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ABE6B-5306-4F1E-B1A1-647671A4FC9D}"/>
              </a:ext>
            </a:extLst>
          </p:cNvPr>
          <p:cNvSpPr txBox="1"/>
          <p:nvPr/>
        </p:nvSpPr>
        <p:spPr>
          <a:xfrm>
            <a:off x="5652654" y="1736436"/>
            <a:ext cx="5370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Programming for District 5930 is provided by Leader 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Bridget </a:t>
            </a:r>
            <a:r>
              <a:rPr lang="en-US" sz="2400" dirty="0" err="1">
                <a:ea typeface="Calibri" panose="020F0502020204030204" pitchFamily="34" charset="0"/>
              </a:rPr>
              <a:t>Markwood</a:t>
            </a:r>
            <a:r>
              <a:rPr lang="en-US" sz="2400" dirty="0">
                <a:ea typeface="Calibri" panose="020F0502020204030204" pitchFamily="34" charset="0"/>
              </a:rPr>
              <a:t> is a Rotarian, formerly of Corpus Christi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Bridget has run Camp RYLA for Oklahoma District 5750 for 21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Corpus Christi and Oklahoma RYLA programs have shared programming and leadership for several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Leader NU adapted RYLA to a virtual format for their 2020 camp with great success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0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b="1" i="1"/>
              <a:t>eRYLA: Camper Comments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lvl="0"/>
            <a:r>
              <a:rPr lang="en-US" sz="1700">
                <a:ea typeface="Calibri" panose="020F0502020204030204" pitchFamily="34" charset="0"/>
              </a:rPr>
              <a:t>How eRYLA campers answered: Did the virtual leadership camp have an impact?  Was it successful? </a:t>
            </a:r>
          </a:p>
          <a:p>
            <a:r>
              <a:rPr lang="en-US" sz="1700" i="1"/>
              <a:t>"RYLA has definitely achieved that, and then some.”</a:t>
            </a:r>
          </a:p>
          <a:p>
            <a:pPr lvl="0"/>
            <a:r>
              <a:rPr lang="en-US" sz="1700" i="1">
                <a:ea typeface="Calibri" panose="020F0502020204030204" pitchFamily="34" charset="0"/>
              </a:rPr>
              <a:t>"I did an eRyla this summer and it helped me a lot with my leadership skills and my confidence and I just would recommend it to anyone who needs a family or needs leadership skills.“</a:t>
            </a:r>
          </a:p>
          <a:p>
            <a:pPr lvl="0"/>
            <a:r>
              <a:rPr lang="en-US" sz="1700" i="1">
                <a:ea typeface="Calibri" panose="020F0502020204030204" pitchFamily="34" charset="0"/>
              </a:rPr>
              <a:t>"I too was skeptical at first but this camp has truly changed my life for the better. This camp already means so much to me and this year I was just a camper. Being a part of this showed me so much kindness I needed in my life and how truly amazing people can be."</a:t>
            </a:r>
          </a:p>
          <a:p>
            <a:endParaRPr lang="en-US" sz="1700"/>
          </a:p>
        </p:txBody>
      </p:sp>
      <p:pic>
        <p:nvPicPr>
          <p:cNvPr id="8" name="Picture 7" descr="A picture containing person, sitting, holding, young&#10;&#10;Description automatically generated">
            <a:extLst>
              <a:ext uri="{FF2B5EF4-FFF2-40B4-BE49-F238E27FC236}">
                <a16:creationId xmlns:a16="http://schemas.microsoft.com/office/drawing/2014/main" id="{064B6629-4CFF-4DA2-A0DE-7A718B31A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9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982556" cy="1088136"/>
          </a:xfrm>
        </p:spPr>
        <p:txBody>
          <a:bodyPr anchor="b">
            <a:normAutofit/>
          </a:bodyPr>
          <a:lstStyle/>
          <a:p>
            <a:r>
              <a:rPr lang="en-US" sz="3200" b="1" i="1" dirty="0" err="1"/>
              <a:t>eRYLA</a:t>
            </a:r>
            <a:r>
              <a:rPr lang="en-US" sz="3200" b="1" i="1" dirty="0"/>
              <a:t>: Action items for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514969"/>
            <a:ext cx="4982557" cy="3584448"/>
          </a:xfrm>
        </p:spPr>
        <p:txBody>
          <a:bodyPr anchor="t">
            <a:normAutofit/>
          </a:bodyPr>
          <a:lstStyle/>
          <a:p>
            <a:r>
              <a:rPr lang="en-US" sz="2400" dirty="0"/>
              <a:t>Check out Leader NU website for target outcomes</a:t>
            </a:r>
          </a:p>
          <a:p>
            <a:r>
              <a:rPr lang="en-US" sz="2400" dirty="0">
                <a:hlinkClick r:id="rId2"/>
              </a:rPr>
              <a:t>www.leadernu.com/ryla</a:t>
            </a:r>
            <a:r>
              <a:rPr lang="en-US" sz="2400">
                <a:hlinkClick r:id="rId2"/>
              </a:rPr>
              <a:t>/info</a:t>
            </a:r>
            <a:endParaRPr lang="en-US" sz="240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132B0-BDCC-4F54-BA19-B6203E9C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652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58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b="1" i="1" dirty="0"/>
              <a:t>What is </a:t>
            </a:r>
            <a:r>
              <a:rPr lang="en-US" sz="3400" b="1" i="1" dirty="0" err="1"/>
              <a:t>eRYLA</a:t>
            </a:r>
            <a:r>
              <a:rPr lang="en-US" sz="3400" b="1" i="1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2400" dirty="0"/>
              <a:t>Leadership Camp for HS school sophomores &amp; juniors</a:t>
            </a:r>
          </a:p>
          <a:p>
            <a:r>
              <a:rPr lang="en-US" sz="2400" dirty="0"/>
              <a:t>Experiential programming developed by professional youth educators of Leader NU, LLC</a:t>
            </a:r>
          </a:p>
          <a:p>
            <a:r>
              <a:rPr lang="en-US" sz="2400" dirty="0"/>
              <a:t>Fun, challenging, hands-on team learning experience based on the in-person camp</a:t>
            </a:r>
          </a:p>
          <a:p>
            <a:endParaRPr lang="en-US" sz="1800" dirty="0"/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162D5C7-A196-4D34-B54D-5D814A82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r="2" b="222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4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2D5C7-A196-4D34-B54D-5D814A82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3400" b="1" i="1" dirty="0"/>
              <a:t>What is </a:t>
            </a:r>
            <a:r>
              <a:rPr lang="en-US" sz="3400" b="1" i="1" dirty="0" err="1"/>
              <a:t>eRYLA</a:t>
            </a:r>
            <a:r>
              <a:rPr lang="en-US" sz="3400" b="1" i="1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371094" y="2718054"/>
            <a:ext cx="3637488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Pathway to advanced Rotary - sponsored youth leadership training</a:t>
            </a:r>
          </a:p>
          <a:p>
            <a:r>
              <a:rPr lang="en-US" sz="2400" dirty="0"/>
              <a:t>Campers sponsored by District 5930 Rotary Clubs</a:t>
            </a:r>
          </a:p>
          <a:p>
            <a:r>
              <a:rPr lang="en-US" sz="2400" dirty="0"/>
              <a:t>Organized by the Rotary Club of Corpus Christi</a:t>
            </a:r>
          </a:p>
          <a:p>
            <a:r>
              <a:rPr lang="en-US" sz="2400" dirty="0"/>
              <a:t>Interactive virtual delivery via Zoom</a:t>
            </a:r>
          </a:p>
        </p:txBody>
      </p:sp>
    </p:spTree>
    <p:extLst>
      <p:ext uri="{BB962C8B-B14F-4D97-AF65-F5344CB8AC3E}">
        <p14:creationId xmlns:p14="http://schemas.microsoft.com/office/powerpoint/2010/main" val="256427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EE924AFB-237C-4C30-9A91-6983544A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r="811" b="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1" i="1" dirty="0"/>
              <a:t>How is </a:t>
            </a:r>
            <a:r>
              <a:rPr lang="en-US" sz="3400" b="1" i="1" dirty="0" err="1"/>
              <a:t>eRYLA</a:t>
            </a:r>
            <a:r>
              <a:rPr lang="en-US" sz="3400" b="1" i="1" dirty="0"/>
              <a:t> different than RYLA?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3" y="2522949"/>
            <a:ext cx="5277751" cy="3402363"/>
          </a:xfrm>
        </p:spPr>
        <p:txBody>
          <a:bodyPr anchor="t">
            <a:normAutofit/>
          </a:bodyPr>
          <a:lstStyle/>
          <a:p>
            <a:r>
              <a:rPr lang="en-US" sz="2400" dirty="0"/>
              <a:t>Virtual Camp – all interaction via ZOOM</a:t>
            </a:r>
          </a:p>
          <a:p>
            <a:r>
              <a:rPr lang="en-US" sz="2400" dirty="0"/>
              <a:t>Timing – no conflict with school day – evenings and weekends only</a:t>
            </a:r>
          </a:p>
          <a:p>
            <a:r>
              <a:rPr lang="en-US" sz="2400" dirty="0"/>
              <a:t>All camp materials, T-shirt, etc. are shipped to camper’s home</a:t>
            </a:r>
          </a:p>
          <a:p>
            <a:r>
              <a:rPr lang="en-US" sz="2400" dirty="0"/>
              <a:t>Prospective campers apply on-line, one page form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939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896572" cy="1088136"/>
          </a:xfrm>
        </p:spPr>
        <p:txBody>
          <a:bodyPr anchor="b">
            <a:normAutofit/>
          </a:bodyPr>
          <a:lstStyle/>
          <a:p>
            <a:r>
              <a:rPr lang="en-US" sz="3400" b="1" i="1" dirty="0"/>
              <a:t>How is </a:t>
            </a:r>
            <a:r>
              <a:rPr lang="en-US" sz="3400" b="1" i="1" dirty="0" err="1"/>
              <a:t>eRYLA</a:t>
            </a:r>
            <a:r>
              <a:rPr lang="en-US" sz="3400" b="1" i="1" dirty="0"/>
              <a:t> different than RYLA?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2400" dirty="0"/>
              <a:t>Clubs direct prospective campers to the on-line application site</a:t>
            </a:r>
          </a:p>
          <a:p>
            <a:r>
              <a:rPr lang="en-US" sz="2400" dirty="0"/>
              <a:t>No packet of application papers to gather, exchange, submit (yeah!)</a:t>
            </a:r>
          </a:p>
          <a:p>
            <a:r>
              <a:rPr lang="en-US" sz="2400" dirty="0"/>
              <a:t>Clubs can review applications or let Rotary Club of Corpus Christi screen applications and notify clubs of qualified applicants</a:t>
            </a:r>
          </a:p>
          <a:p>
            <a:endParaRPr lang="en-US" sz="1800" dirty="0"/>
          </a:p>
        </p:txBody>
      </p:sp>
      <p:pic>
        <p:nvPicPr>
          <p:cNvPr id="5" name="Picture 4" descr="A picture containing person, outdoor, person, child&#10;&#10;Description automatically generated">
            <a:extLst>
              <a:ext uri="{FF2B5EF4-FFF2-40B4-BE49-F238E27FC236}">
                <a16:creationId xmlns:a16="http://schemas.microsoft.com/office/drawing/2014/main" id="{5F293CB5-080F-4C82-B0EA-08404274E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30042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55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400" b="1" i="1" dirty="0"/>
              <a:t>eRYLA: when,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When: Thursday, Friday evening, Saturday, half Sunday, March 11-14,2021</a:t>
            </a:r>
          </a:p>
          <a:p>
            <a:r>
              <a:rPr lang="en-US" sz="2400" dirty="0"/>
              <a:t>How: Campers MUST have computer (laptop or desktop with microphone &amp; camera)and internet access (smartphones are not sufficient)</a:t>
            </a:r>
          </a:p>
          <a:p>
            <a:r>
              <a:rPr lang="en-US" sz="2400" dirty="0"/>
              <a:t>How: Campers MUST commit to full camp participation</a:t>
            </a:r>
          </a:p>
        </p:txBody>
      </p:sp>
      <p:pic>
        <p:nvPicPr>
          <p:cNvPr id="5" name="Picture 4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4BF4C93-8355-4BD1-89B3-BB8984551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0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2D5E3373-39EA-442D-B438-839B8235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12"/>
          <a:stretch/>
        </p:blipFill>
        <p:spPr>
          <a:xfrm>
            <a:off x="5033818" y="10"/>
            <a:ext cx="7158181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1" i="1" dirty="0" err="1"/>
              <a:t>eRYLA</a:t>
            </a:r>
            <a:r>
              <a:rPr lang="en-US" sz="3400" b="1" i="1" dirty="0"/>
              <a:t>: when, how?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1" y="2192233"/>
            <a:ext cx="5822696" cy="4547209"/>
          </a:xfrm>
        </p:spPr>
        <p:txBody>
          <a:bodyPr anchor="t">
            <a:noAutofit/>
          </a:bodyPr>
          <a:lstStyle/>
          <a:p>
            <a:r>
              <a:rPr lang="en-US" sz="2400" dirty="0"/>
              <a:t>How: Clubs must pay for sponsored applicants by deadlines</a:t>
            </a:r>
          </a:p>
          <a:p>
            <a:pPr lvl="1"/>
            <a:r>
              <a:rPr lang="en-US" dirty="0"/>
              <a:t>$300 through December 18,2020</a:t>
            </a:r>
          </a:p>
          <a:p>
            <a:pPr lvl="1"/>
            <a:r>
              <a:rPr lang="en-US" dirty="0"/>
              <a:t>$325 December 19- February 5, 2021</a:t>
            </a:r>
          </a:p>
          <a:p>
            <a:pPr lvl="1"/>
            <a:r>
              <a:rPr lang="en-US" dirty="0"/>
              <a:t>No applications after February 5, 2021</a:t>
            </a:r>
          </a:p>
          <a:p>
            <a:pPr marL="457200" lvl="1" indent="0">
              <a:buNone/>
            </a:pPr>
            <a:r>
              <a:rPr lang="en-US" dirty="0"/>
              <a:t> *Camp costs shift to technology &amp; virtual programming (professional ZOOM license, materials shipping  and professional programming/staffing provided by Leader NU LLC)</a:t>
            </a:r>
          </a:p>
          <a:p>
            <a:r>
              <a:rPr lang="en-US" sz="2400" dirty="0"/>
              <a:t>How: </a:t>
            </a:r>
            <a:r>
              <a:rPr lang="en-US" sz="2400" dirty="0">
                <a:hlinkClick r:id="rId3"/>
              </a:rPr>
              <a:t>http://www.rotarycc.com/youth-service/ryla/eryla-forms-library/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12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4056D38-58D0-4132-8F8F-E263A9470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7196" b="-1"/>
          <a:stretch/>
        </p:blipFill>
        <p:spPr>
          <a:xfrm>
            <a:off x="5781961" y="67227"/>
            <a:ext cx="859905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3" y="1061466"/>
            <a:ext cx="4773562" cy="1125728"/>
          </a:xfrm>
        </p:spPr>
        <p:txBody>
          <a:bodyPr anchor="b">
            <a:normAutofit/>
          </a:bodyPr>
          <a:lstStyle/>
          <a:p>
            <a:r>
              <a:rPr lang="en-US" sz="3200" b="1" i="1" dirty="0" err="1"/>
              <a:t>eRYLA</a:t>
            </a:r>
            <a:r>
              <a:rPr lang="en-US" sz="3200" b="1" i="1" dirty="0"/>
              <a:t>: Action items for clubs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36" y="2589276"/>
            <a:ext cx="6251381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Now: send name, email, phone of your club contact for </a:t>
            </a:r>
            <a:r>
              <a:rPr lang="en-US" sz="2400" dirty="0" err="1"/>
              <a:t>eRYLA</a:t>
            </a:r>
            <a:r>
              <a:rPr lang="en-US" sz="2400" dirty="0"/>
              <a:t> to </a:t>
            </a:r>
            <a:r>
              <a:rPr lang="en-US" sz="2400" dirty="0">
                <a:hlinkClick r:id="rId3"/>
              </a:rPr>
              <a:t>Christine.Wisian@gmail.com</a:t>
            </a:r>
            <a:r>
              <a:rPr lang="en-US" sz="2400" dirty="0"/>
              <a:t> or 361-779-6190</a:t>
            </a:r>
          </a:p>
          <a:p>
            <a:r>
              <a:rPr lang="en-US" sz="2400" dirty="0"/>
              <a:t>Now: outreach to identify qualified applicants - Interact Clubs; school counselors, Rotarians </a:t>
            </a:r>
          </a:p>
          <a:p>
            <a:r>
              <a:rPr lang="en-US" sz="2400" dirty="0"/>
              <a:t>Now: provide link to all qualified applicants at </a:t>
            </a:r>
            <a:r>
              <a:rPr lang="en-US" sz="2400" dirty="0">
                <a:hlinkClick r:id="rId4"/>
              </a:rPr>
              <a:t>https://www.ismyrotaryclub.org/Ryla/?ID=31</a:t>
            </a:r>
            <a:endParaRPr lang="en-US" sz="2400" dirty="0"/>
          </a:p>
          <a:p>
            <a:endParaRPr lang="en-US" sz="1700" dirty="0"/>
          </a:p>
          <a:p>
            <a:pPr marL="4572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3257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982556" cy="1088136"/>
          </a:xfrm>
        </p:spPr>
        <p:txBody>
          <a:bodyPr anchor="b">
            <a:normAutofit/>
          </a:bodyPr>
          <a:lstStyle/>
          <a:p>
            <a:r>
              <a:rPr lang="en-US" sz="3200" b="1" i="1" dirty="0" err="1"/>
              <a:t>eRYLA</a:t>
            </a:r>
            <a:r>
              <a:rPr lang="en-US" sz="3200" b="1" i="1" dirty="0"/>
              <a:t>: Action items for clubs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514969"/>
            <a:ext cx="4982557" cy="358444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Select applicants your club will sponsor</a:t>
            </a:r>
          </a:p>
          <a:p>
            <a:pPr lvl="1"/>
            <a:r>
              <a:rPr lang="en-US" dirty="0"/>
              <a:t>Review applications submitted by students OR</a:t>
            </a:r>
          </a:p>
          <a:p>
            <a:pPr lvl="1"/>
            <a:r>
              <a:rPr lang="en-US" dirty="0"/>
              <a:t>Allow Rotary Club of CC to select from qualified applications</a:t>
            </a:r>
          </a:p>
          <a:p>
            <a:r>
              <a:rPr lang="en-US" sz="2400" dirty="0"/>
              <a:t>Submit your payment by deadline to Rotary Club of Corpus Christi</a:t>
            </a:r>
          </a:p>
          <a:p>
            <a:r>
              <a:rPr lang="en-US" sz="2400" dirty="0"/>
              <a:t>Follow up with your campers to assure participation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38132B0-BDCC-4F54-BA19-B6203E9CB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28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84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eRYLA</vt:lpstr>
      <vt:lpstr>What is eRYLA?</vt:lpstr>
      <vt:lpstr>What is eRYLA?</vt:lpstr>
      <vt:lpstr>How is eRYLA different than RYLA?</vt:lpstr>
      <vt:lpstr>How is eRYLA different than RYLA?</vt:lpstr>
      <vt:lpstr>eRYLA: when, how?</vt:lpstr>
      <vt:lpstr>eRYLA: when, how?</vt:lpstr>
      <vt:lpstr>eRYLA: Action items for clubs</vt:lpstr>
      <vt:lpstr>eRYLA: Action items for clubs</vt:lpstr>
      <vt:lpstr>eRYLA Proven Success</vt:lpstr>
      <vt:lpstr>eRYLA: Camper Comments</vt:lpstr>
      <vt:lpstr>eRYLA: Action items for clubs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eRYLA</dc:title>
  <dc:creator>Lysa</dc:creator>
  <cp:lastModifiedBy>Lysa</cp:lastModifiedBy>
  <cp:revision>2</cp:revision>
  <dcterms:created xsi:type="dcterms:W3CDTF">2020-10-15T19:34:48Z</dcterms:created>
  <dcterms:modified xsi:type="dcterms:W3CDTF">2020-10-21T15:55:37Z</dcterms:modified>
</cp:coreProperties>
</file>